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733" r:id="rId2"/>
    <p:sldMasterId id="2147483714" r:id="rId3"/>
  </p:sldMasterIdLst>
  <p:notesMasterIdLst>
    <p:notesMasterId r:id="rId12"/>
  </p:notesMasterIdLst>
  <p:sldIdLst>
    <p:sldId id="257" r:id="rId4"/>
    <p:sldId id="275" r:id="rId5"/>
    <p:sldId id="272" r:id="rId6"/>
    <p:sldId id="273" r:id="rId7"/>
    <p:sldId id="274" r:id="rId8"/>
    <p:sldId id="277" r:id="rId9"/>
    <p:sldId id="276" r:id="rId10"/>
    <p:sldId id="2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36" autoAdjust="0"/>
  </p:normalViewPr>
  <p:slideViewPr>
    <p:cSldViewPr snapToGrid="0">
      <p:cViewPr varScale="1">
        <p:scale>
          <a:sx n="85" d="100"/>
          <a:sy n="85" d="100"/>
        </p:scale>
        <p:origin x="5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media/image12.jpe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4/03/2021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zh-CN" altLang="en-US" noProof="0"/>
              <a:t>单击图标添加图片</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zh-CN" altLang="en-US" noProof="0"/>
              <a:t>单击图标添加图片</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zh-CN" altLang="en-US"/>
              <a:t>单击此处编辑母版标题样式</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zh-CN" altLang="en-US"/>
              <a:t>单击图标添加图片</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177613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zh-CN" altLang="en-US"/>
              <a:t>单击此处编辑母版标题样式</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zh-CN" altLang="en-US" noProof="0"/>
              <a:t>单击图标添加图片</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两栏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theme" Target="../theme/theme2.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3.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zh-CN" altLang="en-US" noProof="0"/>
              <a:t>单击此处编辑母版标题样式</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4/03/2021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3" r:id="rId3"/>
    <p:sldLayoutId id="2147483765" r:id="rId4"/>
    <p:sldLayoutId id="2147483766" r:id="rId5"/>
    <p:sldLayoutId id="2147483667" r:id="rId6"/>
    <p:sldLayoutId id="2147483713" r:id="rId7"/>
    <p:sldLayoutId id="2147483668" r:id="rId8"/>
    <p:sldLayoutId id="2147483669" r:id="rId9"/>
    <p:sldLayoutId id="2147483649" r:id="rId10"/>
    <p:sldLayoutId id="2147483656" r:id="rId11"/>
    <p:sldLayoutId id="2147483658" r:id="rId12"/>
    <p:sldLayoutId id="2147483767" r:id="rId13"/>
    <p:sldLayoutId id="2147483670" r:id="rId14"/>
    <p:sldLayoutId id="2147483672" r:id="rId15"/>
    <p:sldLayoutId id="2147483673" r:id="rId16"/>
    <p:sldLayoutId id="2147483674" r:id="rId17"/>
    <p:sldLayoutId id="2147483675" r:id="rId18"/>
    <p:sldLayoutId id="2147483676" r:id="rId19"/>
    <p:sldLayoutId id="2147483671" r:id="rId20"/>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4/03/2021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4/03/2021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730" r:id="rId10"/>
    <p:sldLayoutId id="2147483732" r:id="rId1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yangxvlin.github.io/" TargetMode="Externa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s://www.tutorialspoint.com/java/index.htm"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jetbrains.com/community/education/#students"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p:txBody>
          <a:bodyPr/>
          <a:lstStyle/>
          <a:p>
            <a:r>
              <a:rPr lang="en-AU" dirty="0"/>
              <a:t>SWEN20003 Workshop</a:t>
            </a:r>
          </a:p>
          <a:p>
            <a:pPr lvl="1"/>
            <a:r>
              <a:rPr lang="en-AU" dirty="0"/>
              <a:t>Week 02</a:t>
            </a:r>
          </a:p>
        </p:txBody>
      </p:sp>
      <p:sp>
        <p:nvSpPr>
          <p:cNvPr id="10" name="Text Placeholder 9">
            <a:extLst>
              <a:ext uri="{FF2B5EF4-FFF2-40B4-BE49-F238E27FC236}">
                <a16:creationId xmlns:a16="http://schemas.microsoft.com/office/drawing/2014/main" id="{24E28049-122B-4847-B7D3-EC5ECDB95020}"/>
              </a:ext>
            </a:extLst>
          </p:cNvPr>
          <p:cNvSpPr>
            <a:spLocks noGrp="1"/>
          </p:cNvSpPr>
          <p:nvPr>
            <p:ph type="body" sz="quarter" idx="16"/>
          </p:nvPr>
        </p:nvSpPr>
        <p:spPr/>
        <p:txBody>
          <a:bodyPr/>
          <a:lstStyle/>
          <a:p>
            <a:endParaRPr lang="en-AU"/>
          </a:p>
        </p:txBody>
      </p:sp>
      <p:sp>
        <p:nvSpPr>
          <p:cNvPr id="5" name="Text Placeholder 4">
            <a:extLst>
              <a:ext uri="{FF2B5EF4-FFF2-40B4-BE49-F238E27FC236}">
                <a16:creationId xmlns:a16="http://schemas.microsoft.com/office/drawing/2014/main" id="{643A3A8E-36C3-446B-985E-CEB7C282636D}"/>
              </a:ext>
            </a:extLst>
          </p:cNvPr>
          <p:cNvSpPr>
            <a:spLocks noGrp="1"/>
          </p:cNvSpPr>
          <p:nvPr>
            <p:ph type="body" sz="quarter" idx="17"/>
          </p:nvPr>
        </p:nvSpPr>
        <p:spPr/>
        <p:txBody>
          <a:bodyPr/>
          <a:lstStyle/>
          <a:p>
            <a:r>
              <a:rPr lang="en-AU" dirty="0"/>
              <a:t>Demonstrator: Xulin Yang</a:t>
            </a:r>
          </a:p>
          <a:p>
            <a:endParaRPr lang="en-AU" dirty="0"/>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a:t>
            </a:fld>
            <a:endParaRPr lang="en-AU" noProof="0"/>
          </a:p>
        </p:txBody>
      </p:sp>
      <p:pic>
        <p:nvPicPr>
          <p:cNvPr id="9" name="Picture Placeholder 8">
            <a:extLst>
              <a:ext uri="{FF2B5EF4-FFF2-40B4-BE49-F238E27FC236}">
                <a16:creationId xmlns:a16="http://schemas.microsoft.com/office/drawing/2014/main" id="{FE6862DE-29D9-4685-93A7-4EBCF50A33F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851894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C4677DF9-CA3B-4502-B6A8-488608B541A9}"/>
              </a:ext>
            </a:extLst>
          </p:cNvPr>
          <p:cNvSpPr>
            <a:spLocks noGrp="1"/>
          </p:cNvSpPr>
          <p:nvPr>
            <p:ph type="title"/>
          </p:nvPr>
        </p:nvSpPr>
        <p:spPr/>
        <p:txBody>
          <a:bodyPr/>
          <a:lstStyle/>
          <a:p>
            <a:r>
              <a:rPr lang="en-US" altLang="zh-CN" dirty="0"/>
              <a:t>Before it really starts</a:t>
            </a:r>
            <a:endParaRPr lang="zh-CN" altLang="en-US" dirty="0"/>
          </a:p>
        </p:txBody>
      </p:sp>
      <p:sp>
        <p:nvSpPr>
          <p:cNvPr id="7" name="内容占位符 6">
            <a:extLst>
              <a:ext uri="{FF2B5EF4-FFF2-40B4-BE49-F238E27FC236}">
                <a16:creationId xmlns:a16="http://schemas.microsoft.com/office/drawing/2014/main" id="{5B9F706B-2775-44C3-8E24-23408D1E47F7}"/>
              </a:ext>
            </a:extLst>
          </p:cNvPr>
          <p:cNvSpPr>
            <a:spLocks noGrp="1"/>
          </p:cNvSpPr>
          <p:nvPr>
            <p:ph idx="1"/>
          </p:nvPr>
        </p:nvSpPr>
        <p:spPr/>
        <p:txBody>
          <a:bodyPr/>
          <a:lstStyle/>
          <a:p>
            <a:endParaRPr lang="zh-CN" altLang="en-US"/>
          </a:p>
        </p:txBody>
      </p:sp>
    </p:spTree>
    <p:extLst>
      <p:ext uri="{BB962C8B-B14F-4D97-AF65-F5344CB8AC3E}">
        <p14:creationId xmlns:p14="http://schemas.microsoft.com/office/powerpoint/2010/main" val="4071427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806F528F-59A6-40C0-9DDF-101D11E3E5C5}"/>
              </a:ext>
            </a:extLst>
          </p:cNvPr>
          <p:cNvSpPr>
            <a:spLocks noGrp="1"/>
          </p:cNvSpPr>
          <p:nvPr>
            <p:ph type="title"/>
          </p:nvPr>
        </p:nvSpPr>
        <p:spPr/>
        <p:txBody>
          <a:bodyPr/>
          <a:lstStyle/>
          <a:p>
            <a:r>
              <a:rPr lang="en-US" altLang="zh-CN" dirty="0"/>
              <a:t>About workshop &amp; subject</a:t>
            </a:r>
            <a:endParaRPr lang="zh-CN" altLang="en-US" dirty="0"/>
          </a:p>
        </p:txBody>
      </p:sp>
      <p:sp>
        <p:nvSpPr>
          <p:cNvPr id="7" name="内容占位符 6">
            <a:extLst>
              <a:ext uri="{FF2B5EF4-FFF2-40B4-BE49-F238E27FC236}">
                <a16:creationId xmlns:a16="http://schemas.microsoft.com/office/drawing/2014/main" id="{EC1D767E-BE39-470F-A00C-98372BBE7D43}"/>
              </a:ext>
            </a:extLst>
          </p:cNvPr>
          <p:cNvSpPr>
            <a:spLocks noGrp="1"/>
          </p:cNvSpPr>
          <p:nvPr>
            <p:ph idx="1"/>
          </p:nvPr>
        </p:nvSpPr>
        <p:spPr/>
        <p:txBody>
          <a:bodyPr/>
          <a:lstStyle/>
          <a:p>
            <a:r>
              <a:rPr lang="en-US" altLang="zh-CN" dirty="0"/>
              <a:t>According to the teaching team meeting: </a:t>
            </a:r>
          </a:p>
          <a:p>
            <a:pPr marL="342900" indent="-342900">
              <a:buFont typeface="Arial" panose="020B0604020202020204" pitchFamily="34" charset="0"/>
              <a:buChar char="•"/>
            </a:pPr>
            <a:r>
              <a:rPr lang="en-US" altLang="zh-CN" dirty="0"/>
              <a:t>“not like a tutor but a demonstrator role (not preparing slides but only focus on workshop sheets) for problem solving”. </a:t>
            </a:r>
            <a:r>
              <a:rPr lang="en-US" altLang="zh-CN" b="1" dirty="0">
                <a:solidFill>
                  <a:srgbClr val="FF0000"/>
                </a:solidFill>
              </a:rPr>
              <a:t>So, I think students should be more active to participate in the workshop and asking questions rather than me keeps saying.</a:t>
            </a:r>
          </a:p>
          <a:p>
            <a:pPr marL="342900" indent="-342900">
              <a:buFont typeface="Arial" panose="020B0604020202020204" pitchFamily="34" charset="0"/>
              <a:buChar char="•"/>
            </a:pPr>
            <a:r>
              <a:rPr lang="en-US" altLang="zh-CN" dirty="0"/>
              <a:t>As people like lab &gt;&gt; tutorial, so now 2h lab</a:t>
            </a:r>
          </a:p>
          <a:p>
            <a:pPr marL="342900" indent="-342900">
              <a:buFont typeface="Arial" panose="020B0604020202020204" pitchFamily="34" charset="0"/>
              <a:buChar char="•"/>
            </a:pPr>
            <a:r>
              <a:rPr lang="en-US" altLang="zh-CN" dirty="0"/>
              <a:t>last semester 10 </a:t>
            </a:r>
            <a:r>
              <a:rPr lang="en-US" altLang="zh-CN" b="1" dirty="0"/>
              <a:t>easy</a:t>
            </a:r>
            <a:r>
              <a:rPr lang="en-US" altLang="zh-CN" dirty="0"/>
              <a:t> workshop marks &gt;&gt; now 5 for workshop, 5 for weekly quizzes </a:t>
            </a:r>
            <a:endParaRPr lang="en-US" altLang="zh-CN" dirty="0">
              <a:sym typeface="Wingdings" panose="05000000000000000000" pitchFamily="2" charset="2"/>
            </a:endParaRPr>
          </a:p>
          <a:p>
            <a:endParaRPr lang="en-US" altLang="zh-CN" dirty="0"/>
          </a:p>
          <a:p>
            <a:r>
              <a:rPr lang="en-US" altLang="zh-CN" dirty="0"/>
              <a:t>Me:</a:t>
            </a:r>
          </a:p>
          <a:p>
            <a:pPr marL="342900" indent="-342900">
              <a:buFont typeface="Arial" panose="020B0604020202020204" pitchFamily="34" charset="0"/>
              <a:buChar char="•"/>
            </a:pPr>
            <a:r>
              <a:rPr lang="en-US" altLang="zh-CN" dirty="0"/>
              <a:t>Try my best to be enthusiastic </a:t>
            </a:r>
            <a:r>
              <a:rPr lang="en-US" altLang="zh-CN" dirty="0">
                <a:sym typeface="Wingdings" panose="05000000000000000000" pitchFamily="2" charset="2"/>
              </a:rPr>
              <a:t>+ emoji !!!</a:t>
            </a:r>
            <a:endParaRPr lang="zh-CN" altLang="en-US" dirty="0"/>
          </a:p>
        </p:txBody>
      </p:sp>
      <p:pic>
        <p:nvPicPr>
          <p:cNvPr id="10" name="图片 9">
            <a:extLst>
              <a:ext uri="{FF2B5EF4-FFF2-40B4-BE49-F238E27FC236}">
                <a16:creationId xmlns:a16="http://schemas.microsoft.com/office/drawing/2014/main" id="{8330B20E-F92F-495F-A394-8357F323730E}"/>
              </a:ext>
            </a:extLst>
          </p:cNvPr>
          <p:cNvPicPr>
            <a:picLocks/>
          </p:cNvPicPr>
          <p:nvPr/>
        </p:nvPicPr>
        <p:blipFill>
          <a:blip r:embed="rId2"/>
          <a:stretch>
            <a:fillRect/>
          </a:stretch>
        </p:blipFill>
        <p:spPr>
          <a:xfrm>
            <a:off x="9347200" y="3429000"/>
            <a:ext cx="396240" cy="447040"/>
          </a:xfrm>
          <a:prstGeom prst="rect">
            <a:avLst/>
          </a:prstGeom>
        </p:spPr>
      </p:pic>
      <p:pic>
        <p:nvPicPr>
          <p:cNvPr id="14" name="图片 13">
            <a:extLst>
              <a:ext uri="{FF2B5EF4-FFF2-40B4-BE49-F238E27FC236}">
                <a16:creationId xmlns:a16="http://schemas.microsoft.com/office/drawing/2014/main" id="{B3D53CCB-8808-47B5-BC9C-90001C81532F}"/>
              </a:ext>
            </a:extLst>
          </p:cNvPr>
          <p:cNvPicPr>
            <a:picLocks/>
          </p:cNvPicPr>
          <p:nvPr/>
        </p:nvPicPr>
        <p:blipFill>
          <a:blip r:embed="rId3"/>
          <a:stretch>
            <a:fillRect/>
          </a:stretch>
        </p:blipFill>
        <p:spPr>
          <a:xfrm rot="10800000">
            <a:off x="4958841" y="4749800"/>
            <a:ext cx="538480" cy="566268"/>
          </a:xfrm>
          <a:prstGeom prst="rect">
            <a:avLst/>
          </a:prstGeom>
        </p:spPr>
      </p:pic>
    </p:spTree>
    <p:extLst>
      <p:ext uri="{BB962C8B-B14F-4D97-AF65-F5344CB8AC3E}">
        <p14:creationId xmlns:p14="http://schemas.microsoft.com/office/powerpoint/2010/main" val="137096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806F528F-59A6-40C0-9DDF-101D11E3E5C5}"/>
              </a:ext>
            </a:extLst>
          </p:cNvPr>
          <p:cNvSpPr>
            <a:spLocks noGrp="1"/>
          </p:cNvSpPr>
          <p:nvPr>
            <p:ph type="title"/>
          </p:nvPr>
        </p:nvSpPr>
        <p:spPr>
          <a:xfrm>
            <a:off x="1428765" y="395066"/>
            <a:ext cx="10296000" cy="887360"/>
          </a:xfrm>
        </p:spPr>
        <p:txBody>
          <a:bodyPr anchor="b">
            <a:normAutofit/>
          </a:bodyPr>
          <a:lstStyle/>
          <a:p>
            <a:r>
              <a:rPr lang="en-US" altLang="zh-CN" dirty="0"/>
              <a:t>About me</a:t>
            </a:r>
            <a:endParaRPr lang="zh-CN" altLang="en-US" dirty="0"/>
          </a:p>
        </p:txBody>
      </p:sp>
      <p:sp>
        <p:nvSpPr>
          <p:cNvPr id="11" name="Content Placeholder 2">
            <a:extLst>
              <a:ext uri="{FF2B5EF4-FFF2-40B4-BE49-F238E27FC236}">
                <a16:creationId xmlns:a16="http://schemas.microsoft.com/office/drawing/2014/main" id="{AEDFEF11-FA10-4187-B0CB-ED48FF96120E}"/>
              </a:ext>
            </a:extLst>
          </p:cNvPr>
          <p:cNvSpPr>
            <a:spLocks noGrp="1"/>
          </p:cNvSpPr>
          <p:nvPr>
            <p:ph idx="1"/>
          </p:nvPr>
        </p:nvSpPr>
        <p:spPr>
          <a:xfrm>
            <a:off x="316355" y="1532415"/>
            <a:ext cx="8029785" cy="4376944"/>
          </a:xfrm>
        </p:spPr>
        <p:txBody>
          <a:bodyPr/>
          <a:lstStyle/>
          <a:p>
            <a:r>
              <a:rPr lang="en-US" sz="2800" b="1" dirty="0"/>
              <a:t>Xulin Yang</a:t>
            </a:r>
          </a:p>
          <a:p>
            <a:pPr marL="342900" indent="-342900">
              <a:buFont typeface="Arial" panose="020B0604020202020204" pitchFamily="34" charset="0"/>
              <a:buChar char="•"/>
            </a:pPr>
            <a:r>
              <a:rPr lang="en-US" dirty="0"/>
              <a:t>Currently a </a:t>
            </a:r>
            <a:r>
              <a:rPr lang="en-US" dirty="0" err="1"/>
              <a:t>UniMelb</a:t>
            </a:r>
            <a:r>
              <a:rPr lang="en-US" dirty="0"/>
              <a:t> 2</a:t>
            </a:r>
            <a:r>
              <a:rPr lang="en-US" baseline="30000" dirty="0"/>
              <a:t>nd</a:t>
            </a:r>
            <a:r>
              <a:rPr lang="en-US" dirty="0"/>
              <a:t> year Master of Computer Science (</a:t>
            </a:r>
            <a:r>
              <a:rPr lang="en-US" dirty="0" err="1"/>
              <a:t>mcs</a:t>
            </a:r>
            <a:r>
              <a:rPr lang="en-US" dirty="0"/>
              <a:t>) Student</a:t>
            </a:r>
          </a:p>
          <a:p>
            <a:pPr marL="342900" indent="-342900">
              <a:buFont typeface="Arial" panose="020B0604020202020204" pitchFamily="34" charset="0"/>
              <a:buChar char="•"/>
            </a:pPr>
            <a:r>
              <a:rPr lang="en-US" dirty="0"/>
              <a:t>Interested in Distributed System &amp; Cloud Computing</a:t>
            </a:r>
          </a:p>
          <a:p>
            <a:pPr marL="342900" indent="-342900">
              <a:buFont typeface="Arial" panose="020B0604020202020204" pitchFamily="34" charset="0"/>
              <a:buChar char="•"/>
            </a:pPr>
            <a:r>
              <a:rPr lang="en-US" dirty="0"/>
              <a:t>Did SWEN20003 in 2018S2</a:t>
            </a:r>
          </a:p>
          <a:p>
            <a:pPr marL="342900" indent="-342900">
              <a:buFont typeface="Arial" panose="020B0604020202020204" pitchFamily="34" charset="0"/>
              <a:buChar char="•"/>
            </a:pPr>
            <a:r>
              <a:rPr lang="en-US" dirty="0"/>
              <a:t>First time to be a tutor/demonstrator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Workshop time:</a:t>
            </a:r>
          </a:p>
          <a:p>
            <a:pPr lvl="2"/>
            <a:r>
              <a:rPr lang="en-US" altLang="zh-CN" b="0" i="0" dirty="0">
                <a:solidFill>
                  <a:srgbClr val="24292E"/>
                </a:solidFill>
                <a:effectLst/>
                <a:latin typeface="-apple-system"/>
              </a:rPr>
              <a:t>Wednesday 11:00 - 13:00</a:t>
            </a:r>
          </a:p>
          <a:p>
            <a:pPr lvl="2"/>
            <a:r>
              <a:rPr lang="en-US" altLang="zh-CN" b="0" i="0" dirty="0">
                <a:solidFill>
                  <a:srgbClr val="24292E"/>
                </a:solidFill>
                <a:effectLst/>
                <a:latin typeface="-apple-system"/>
              </a:rPr>
              <a:t>Friday 16:15 - 18:15</a:t>
            </a: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More: </a:t>
            </a:r>
            <a:r>
              <a:rPr lang="en-US" dirty="0">
                <a:hlinkClick r:id="rId2"/>
              </a:rPr>
              <a:t>https://yangxvlin.github.io/</a:t>
            </a:r>
            <a:endParaRPr lang="en-US" dirty="0"/>
          </a:p>
          <a:p>
            <a:pPr marL="342900" indent="-342900">
              <a:buFont typeface="Arial" panose="020B0604020202020204" pitchFamily="34" charset="0"/>
              <a:buChar char="•"/>
            </a:pPr>
            <a:r>
              <a:rPr lang="en-US" dirty="0"/>
              <a:t>Email: xuliny@student.unimelb.edu.au</a:t>
            </a:r>
          </a:p>
        </p:txBody>
      </p:sp>
      <p:sp>
        <p:nvSpPr>
          <p:cNvPr id="13" name="Slide Number Placeholder 3">
            <a:extLst>
              <a:ext uri="{FF2B5EF4-FFF2-40B4-BE49-F238E27FC236}">
                <a16:creationId xmlns:a16="http://schemas.microsoft.com/office/drawing/2014/main" id="{DEF625E0-98A2-492E-B988-8B8933D7A753}"/>
              </a:ext>
            </a:extLst>
          </p:cNvPr>
          <p:cNvSpPr>
            <a:spLocks noGrp="1"/>
          </p:cNvSpPr>
          <p:nvPr>
            <p:ph type="sldNum" sz="quarter" idx="12"/>
          </p:nvPr>
        </p:nvSpPr>
        <p:spPr>
          <a:xfrm>
            <a:off x="10960059" y="6172501"/>
            <a:ext cx="846000" cy="365125"/>
          </a:xfrm>
        </p:spPr>
        <p:txBody>
          <a:bodyPr/>
          <a:lstStyle/>
          <a:p>
            <a:pPr>
              <a:spcAft>
                <a:spcPts val="600"/>
              </a:spcAft>
            </a:pPr>
            <a:fld id="{DC22DD25-61AE-413C-B4D2-EF2365C9B2E1}" type="slidenum">
              <a:rPr lang="en-AU" noProof="0" smtClean="0"/>
              <a:pPr>
                <a:spcAft>
                  <a:spcPts val="600"/>
                </a:spcAft>
              </a:pPr>
              <a:t>4</a:t>
            </a:fld>
            <a:endParaRPr lang="en-AU" noProof="0"/>
          </a:p>
        </p:txBody>
      </p:sp>
      <p:pic>
        <p:nvPicPr>
          <p:cNvPr id="5" name="图片占位符 4" descr="男人穿着衬衫&#10;&#10;描述已自动生成">
            <a:extLst>
              <a:ext uri="{FF2B5EF4-FFF2-40B4-BE49-F238E27FC236}">
                <a16:creationId xmlns:a16="http://schemas.microsoft.com/office/drawing/2014/main" id="{AD367364-93C7-42F3-A0A6-27A5C97FC7E8}"/>
              </a:ext>
            </a:extLst>
          </p:cNvPr>
          <p:cNvPicPr>
            <a:picLocks noGrp="1" noChangeAspect="1"/>
          </p:cNvPicPr>
          <p:nvPr>
            <p:ph idx="13"/>
          </p:nvPr>
        </p:nvPicPr>
        <p:blipFill rotWithShape="1">
          <a:blip r:embed="rId3">
            <a:extLst>
              <a:ext uri="{28A0092B-C50C-407E-A947-70E740481C1C}">
                <a14:useLocalDpi xmlns:a14="http://schemas.microsoft.com/office/drawing/2010/main" val="0"/>
              </a:ext>
            </a:extLst>
          </a:blip>
          <a:srcRect l="651" r="651"/>
          <a:stretch/>
        </p:blipFill>
        <p:spPr>
          <a:xfrm>
            <a:off x="8263938" y="1965274"/>
            <a:ext cx="3611706" cy="2927451"/>
          </a:xfrm>
          <a:noFill/>
        </p:spPr>
      </p:pic>
      <p:pic>
        <p:nvPicPr>
          <p:cNvPr id="8" name="图片 7">
            <a:extLst>
              <a:ext uri="{FF2B5EF4-FFF2-40B4-BE49-F238E27FC236}">
                <a16:creationId xmlns:a16="http://schemas.microsoft.com/office/drawing/2014/main" id="{2774A9A1-B6DD-4F6F-B148-B256DDE785D5}"/>
              </a:ext>
            </a:extLst>
          </p:cNvPr>
          <p:cNvPicPr>
            <a:picLocks/>
          </p:cNvPicPr>
          <p:nvPr/>
        </p:nvPicPr>
        <p:blipFill>
          <a:blip r:embed="rId4"/>
          <a:stretch>
            <a:fillRect/>
          </a:stretch>
        </p:blipFill>
        <p:spPr>
          <a:xfrm>
            <a:off x="4480560" y="5904279"/>
            <a:ext cx="406400" cy="406400"/>
          </a:xfrm>
          <a:prstGeom prst="rect">
            <a:avLst/>
          </a:prstGeom>
        </p:spPr>
      </p:pic>
      <p:pic>
        <p:nvPicPr>
          <p:cNvPr id="9" name="图片 8">
            <a:extLst>
              <a:ext uri="{FF2B5EF4-FFF2-40B4-BE49-F238E27FC236}">
                <a16:creationId xmlns:a16="http://schemas.microsoft.com/office/drawing/2014/main" id="{6D9F6B22-69F4-4C05-BF1A-7930A7D13053}"/>
              </a:ext>
            </a:extLst>
          </p:cNvPr>
          <p:cNvPicPr>
            <a:picLocks/>
          </p:cNvPicPr>
          <p:nvPr/>
        </p:nvPicPr>
        <p:blipFill>
          <a:blip r:embed="rId5"/>
          <a:stretch>
            <a:fillRect/>
          </a:stretch>
        </p:blipFill>
        <p:spPr>
          <a:xfrm>
            <a:off x="4622800" y="3413759"/>
            <a:ext cx="406400" cy="406400"/>
          </a:xfrm>
          <a:prstGeom prst="rect">
            <a:avLst/>
          </a:prstGeom>
        </p:spPr>
      </p:pic>
    </p:spTree>
    <p:extLst>
      <p:ext uri="{BB962C8B-B14F-4D97-AF65-F5344CB8AC3E}">
        <p14:creationId xmlns:p14="http://schemas.microsoft.com/office/powerpoint/2010/main" val="3314368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2FED34CD-F9DD-4EC2-9474-D9FFC7C864DF}"/>
              </a:ext>
            </a:extLst>
          </p:cNvPr>
          <p:cNvSpPr>
            <a:spLocks noGrp="1"/>
          </p:cNvSpPr>
          <p:nvPr>
            <p:ph type="title"/>
          </p:nvPr>
        </p:nvSpPr>
        <p:spPr/>
        <p:txBody>
          <a:bodyPr/>
          <a:lstStyle/>
          <a:p>
            <a:r>
              <a:rPr lang="en-US" altLang="zh-CN" dirty="0"/>
              <a:t>Personal experience for SWEN20003</a:t>
            </a:r>
            <a:endParaRPr lang="zh-CN" altLang="en-US" dirty="0"/>
          </a:p>
        </p:txBody>
      </p:sp>
      <p:sp>
        <p:nvSpPr>
          <p:cNvPr id="7" name="内容占位符 6">
            <a:extLst>
              <a:ext uri="{FF2B5EF4-FFF2-40B4-BE49-F238E27FC236}">
                <a16:creationId xmlns:a16="http://schemas.microsoft.com/office/drawing/2014/main" id="{50EC0395-B137-40E4-90C5-907F7F1877A2}"/>
              </a:ext>
            </a:extLst>
          </p:cNvPr>
          <p:cNvSpPr>
            <a:spLocks noGrp="1"/>
          </p:cNvSpPr>
          <p:nvPr>
            <p:ph idx="1"/>
          </p:nvPr>
        </p:nvSpPr>
        <p:spPr>
          <a:xfrm>
            <a:off x="0" y="1532415"/>
            <a:ext cx="12192000" cy="4376944"/>
          </a:xfrm>
        </p:spPr>
        <p:txBody>
          <a:bodyPr/>
          <a:lstStyle/>
          <a:p>
            <a:r>
              <a:rPr lang="en-US" altLang="zh-CN" dirty="0"/>
              <a:t>I haven’t done SWEN20003 online. But based on my other subjects 2020 experience, for online MST &amp; final exam, if it is open book, you should treat it as offline as you won’t be given enough time to see your slides even your notes. In other words, if something is supposed to be memorized, you should at least can locate it in your cheat sheets through your memory in a second. </a:t>
            </a:r>
          </a:p>
          <a:p>
            <a:endParaRPr lang="en-US" altLang="zh-CN" dirty="0"/>
          </a:p>
          <a:p>
            <a:r>
              <a:rPr lang="en-US" altLang="zh-CN" dirty="0"/>
              <a:t>When I did SWEN20003 in 2018S2, project is quite straight forward for me. Implement the tasks and think about my design </a:t>
            </a:r>
            <a:r>
              <a:rPr lang="en-US" altLang="zh-CN" b="1" u="sng" dirty="0">
                <a:solidFill>
                  <a:srgbClr val="FF0000"/>
                </a:solidFill>
              </a:rPr>
              <a:t>repeatedly</a:t>
            </a:r>
            <a:r>
              <a:rPr lang="en-US" altLang="zh-CN" dirty="0"/>
              <a:t> until it satisfy the object-oriented design principles taught in class.</a:t>
            </a:r>
          </a:p>
          <a:p>
            <a:endParaRPr lang="en-US" altLang="zh-CN" dirty="0"/>
          </a:p>
          <a:p>
            <a:r>
              <a:rPr lang="en-US" altLang="zh-CN" dirty="0"/>
              <a:t>MST at that time is just write java code and java “one-liner” type questions. I think mastering (remember and understand)</a:t>
            </a:r>
            <a:r>
              <a:rPr lang="en-US" altLang="zh-CN" u="sng" dirty="0"/>
              <a:t> lecture examples + workshop questions + Grok exercises + previous MST questions (if available)</a:t>
            </a:r>
            <a:r>
              <a:rPr lang="en-US" altLang="zh-CN" dirty="0"/>
              <a:t> should be enough.</a:t>
            </a:r>
          </a:p>
          <a:p>
            <a:r>
              <a:rPr lang="en-US" altLang="zh-CN" dirty="0"/>
              <a:t>good Final exam marks  = IntelliJ IDEA in brain + enough object-oriented exercises + memorize concepts(if there is such questions in exam).</a:t>
            </a:r>
            <a:endParaRPr lang="zh-CN" altLang="en-US" dirty="0"/>
          </a:p>
        </p:txBody>
      </p:sp>
      <p:sp>
        <p:nvSpPr>
          <p:cNvPr id="4" name="灯片编号占位符 3">
            <a:extLst>
              <a:ext uri="{FF2B5EF4-FFF2-40B4-BE49-F238E27FC236}">
                <a16:creationId xmlns:a16="http://schemas.microsoft.com/office/drawing/2014/main" id="{5DDA4F4F-B67A-4375-933D-B9ED9607EBD3}"/>
              </a:ext>
            </a:extLst>
          </p:cNvPr>
          <p:cNvSpPr>
            <a:spLocks noGrp="1"/>
          </p:cNvSpPr>
          <p:nvPr>
            <p:ph type="sldNum" sz="quarter" idx="12"/>
          </p:nvPr>
        </p:nvSpPr>
        <p:spPr/>
        <p:txBody>
          <a:bodyPr/>
          <a:lstStyle/>
          <a:p>
            <a:fld id="{DC22DD25-61AE-413C-B4D2-EF2365C9B2E1}" type="slidenum">
              <a:rPr lang="en-AU" noProof="0" smtClean="0"/>
              <a:t>5</a:t>
            </a:fld>
            <a:endParaRPr lang="en-AU" noProof="0"/>
          </a:p>
        </p:txBody>
      </p:sp>
      <p:pic>
        <p:nvPicPr>
          <p:cNvPr id="8" name="图片 7">
            <a:extLst>
              <a:ext uri="{FF2B5EF4-FFF2-40B4-BE49-F238E27FC236}">
                <a16:creationId xmlns:a16="http://schemas.microsoft.com/office/drawing/2014/main" id="{6D2E3539-B6DD-430B-A772-C648F30BD3F8}"/>
              </a:ext>
            </a:extLst>
          </p:cNvPr>
          <p:cNvPicPr>
            <a:picLocks/>
          </p:cNvPicPr>
          <p:nvPr/>
        </p:nvPicPr>
        <p:blipFill>
          <a:blip r:embed="rId2"/>
          <a:stretch>
            <a:fillRect/>
          </a:stretch>
        </p:blipFill>
        <p:spPr>
          <a:xfrm>
            <a:off x="9357360" y="804397"/>
            <a:ext cx="406400" cy="406400"/>
          </a:xfrm>
          <a:prstGeom prst="rect">
            <a:avLst/>
          </a:prstGeom>
        </p:spPr>
      </p:pic>
    </p:spTree>
    <p:extLst>
      <p:ext uri="{BB962C8B-B14F-4D97-AF65-F5344CB8AC3E}">
        <p14:creationId xmlns:p14="http://schemas.microsoft.com/office/powerpoint/2010/main" val="1378392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B7A088-C9C9-4269-852C-8A0EC4F85257}"/>
              </a:ext>
            </a:extLst>
          </p:cNvPr>
          <p:cNvSpPr>
            <a:spLocks noGrp="1"/>
          </p:cNvSpPr>
          <p:nvPr>
            <p:ph type="title"/>
          </p:nvPr>
        </p:nvSpPr>
        <p:spPr/>
        <p:txBody>
          <a:bodyPr/>
          <a:lstStyle/>
          <a:p>
            <a:r>
              <a:rPr lang="en-US" altLang="zh-CN" dirty="0"/>
              <a:t>Some good resources</a:t>
            </a:r>
            <a:endParaRPr lang="zh-CN" altLang="en-US" dirty="0"/>
          </a:p>
        </p:txBody>
      </p:sp>
      <p:sp>
        <p:nvSpPr>
          <p:cNvPr id="3" name="内容占位符 2">
            <a:extLst>
              <a:ext uri="{FF2B5EF4-FFF2-40B4-BE49-F238E27FC236}">
                <a16:creationId xmlns:a16="http://schemas.microsoft.com/office/drawing/2014/main" id="{6193A761-AD60-4EC3-B8AA-21F91F16B9E9}"/>
              </a:ext>
            </a:extLst>
          </p:cNvPr>
          <p:cNvSpPr>
            <a:spLocks noGrp="1"/>
          </p:cNvSpPr>
          <p:nvPr>
            <p:ph idx="1"/>
          </p:nvPr>
        </p:nvSpPr>
        <p:spPr/>
        <p:txBody>
          <a:bodyPr/>
          <a:lstStyle/>
          <a:p>
            <a:r>
              <a:rPr lang="en-AU" altLang="zh-CN" dirty="0"/>
              <a:t>Java </a:t>
            </a:r>
            <a:r>
              <a:rPr lang="en-AU" altLang="zh-CN" dirty="0" err="1"/>
              <a:t>tutorialspoint</a:t>
            </a:r>
            <a:r>
              <a:rPr lang="en-AU" altLang="zh-CN" dirty="0"/>
              <a:t>: </a:t>
            </a:r>
            <a:r>
              <a:rPr lang="en-AU" altLang="zh-CN" dirty="0">
                <a:hlinkClick r:id="rId2"/>
              </a:rPr>
              <a:t>https://www.tutorialspoint.com/java/index.htm</a:t>
            </a:r>
            <a:r>
              <a:rPr lang="en-AU" altLang="zh-CN" dirty="0"/>
              <a:t> (helps me to survive unclear points in lectures)</a:t>
            </a:r>
          </a:p>
          <a:p>
            <a:r>
              <a:rPr lang="en-AU" altLang="zh-CN" dirty="0"/>
              <a:t>As always, </a:t>
            </a:r>
            <a:r>
              <a:rPr lang="en-AU" altLang="zh-CN" dirty="0" err="1"/>
              <a:t>Youtube</a:t>
            </a:r>
            <a:r>
              <a:rPr lang="en-AU" altLang="zh-CN" dirty="0"/>
              <a:t>/</a:t>
            </a:r>
            <a:r>
              <a:rPr lang="en-AU" altLang="zh-CN" dirty="0" err="1"/>
              <a:t>stackoverflow</a:t>
            </a:r>
            <a:r>
              <a:rPr lang="en-AU" altLang="zh-CN" dirty="0"/>
              <a:t> your questions</a:t>
            </a:r>
          </a:p>
          <a:p>
            <a:endParaRPr lang="zh-CN" altLang="en-US" dirty="0"/>
          </a:p>
        </p:txBody>
      </p:sp>
      <p:sp>
        <p:nvSpPr>
          <p:cNvPr id="4" name="灯片编号占位符 3">
            <a:extLst>
              <a:ext uri="{FF2B5EF4-FFF2-40B4-BE49-F238E27FC236}">
                <a16:creationId xmlns:a16="http://schemas.microsoft.com/office/drawing/2014/main" id="{766B0042-482E-411E-9110-C032A798A4A4}"/>
              </a:ext>
            </a:extLst>
          </p:cNvPr>
          <p:cNvSpPr>
            <a:spLocks noGrp="1"/>
          </p:cNvSpPr>
          <p:nvPr>
            <p:ph type="sldNum" sz="quarter" idx="12"/>
          </p:nvPr>
        </p:nvSpPr>
        <p:spPr/>
        <p:txBody>
          <a:bodyPr/>
          <a:lstStyle/>
          <a:p>
            <a:fld id="{DC22DD25-61AE-413C-B4D2-EF2365C9B2E1}" type="slidenum">
              <a:rPr lang="en-AU" noProof="0" smtClean="0"/>
              <a:t>6</a:t>
            </a:fld>
            <a:endParaRPr lang="en-AU" noProof="0"/>
          </a:p>
        </p:txBody>
      </p:sp>
    </p:spTree>
    <p:extLst>
      <p:ext uri="{BB962C8B-B14F-4D97-AF65-F5344CB8AC3E}">
        <p14:creationId xmlns:p14="http://schemas.microsoft.com/office/powerpoint/2010/main" val="3905280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C4677DF9-CA3B-4502-B6A8-488608B541A9}"/>
              </a:ext>
            </a:extLst>
          </p:cNvPr>
          <p:cNvSpPr>
            <a:spLocks noGrp="1"/>
          </p:cNvSpPr>
          <p:nvPr>
            <p:ph type="title"/>
          </p:nvPr>
        </p:nvSpPr>
        <p:spPr/>
        <p:txBody>
          <a:bodyPr/>
          <a:lstStyle/>
          <a:p>
            <a:r>
              <a:rPr lang="en-US" altLang="zh-CN" dirty="0"/>
              <a:t>Workshop tasks </a:t>
            </a:r>
            <a:endParaRPr lang="zh-CN" altLang="en-US" dirty="0"/>
          </a:p>
        </p:txBody>
      </p:sp>
      <p:sp>
        <p:nvSpPr>
          <p:cNvPr id="7" name="内容占位符 6">
            <a:extLst>
              <a:ext uri="{FF2B5EF4-FFF2-40B4-BE49-F238E27FC236}">
                <a16:creationId xmlns:a16="http://schemas.microsoft.com/office/drawing/2014/main" id="{5B9F706B-2775-44C3-8E24-23408D1E47F7}"/>
              </a:ext>
            </a:extLst>
          </p:cNvPr>
          <p:cNvSpPr>
            <a:spLocks noGrp="1"/>
          </p:cNvSpPr>
          <p:nvPr>
            <p:ph idx="1"/>
          </p:nvPr>
        </p:nvSpPr>
        <p:spPr>
          <a:xfrm>
            <a:off x="316356" y="1532415"/>
            <a:ext cx="11875644" cy="4376944"/>
          </a:xfrm>
        </p:spPr>
        <p:txBody>
          <a:bodyPr/>
          <a:lstStyle/>
          <a:p>
            <a:pPr marL="457200" indent="-457200">
              <a:buAutoNum type="arabicPeriod"/>
            </a:pPr>
            <a:r>
              <a:rPr lang="en-US" altLang="zh-CN" dirty="0"/>
              <a:t>register free JetBrains student account </a:t>
            </a:r>
            <a:r>
              <a:rPr lang="en-US" altLang="zh-CN" dirty="0">
                <a:hlinkClick r:id="rId2"/>
              </a:rPr>
              <a:t>https://www.jetbrains.com/community/education/#students</a:t>
            </a:r>
            <a:endParaRPr lang="en-US" altLang="zh-CN" dirty="0"/>
          </a:p>
          <a:p>
            <a:pPr marL="457200" indent="-457200">
              <a:buAutoNum type="arabicPeriod"/>
            </a:pPr>
            <a:r>
              <a:rPr lang="en-US" altLang="zh-CN" dirty="0"/>
              <a:t>Install IntelliJ idea </a:t>
            </a:r>
            <a:r>
              <a:rPr lang="en-AU" altLang="zh-CN" sz="1800" b="0" i="0" u="none" strike="noStrike" baseline="0" dirty="0">
                <a:solidFill>
                  <a:srgbClr val="0000FF"/>
                </a:solidFill>
                <a:latin typeface="CMTT10"/>
              </a:rPr>
              <a:t>https://www.jetbrains.com/idea/download/</a:t>
            </a:r>
            <a:endParaRPr lang="en-US" altLang="zh-CN" dirty="0"/>
          </a:p>
          <a:p>
            <a:pPr marL="457200" indent="-457200">
              <a:buAutoNum type="arabicPeriod"/>
            </a:pPr>
            <a:r>
              <a:rPr lang="en-US" altLang="zh-CN" dirty="0"/>
              <a:t>Demo how to use IntelliJ idea: hello world + (optional) hotkeys + refactor</a:t>
            </a:r>
          </a:p>
          <a:p>
            <a:pPr marL="457200" indent="-457200">
              <a:buFont typeface="Arial" panose="020B0604020202020204" pitchFamily="34" charset="0"/>
              <a:buAutoNum type="arabicPeriod"/>
            </a:pPr>
            <a:r>
              <a:rPr lang="en-US" altLang="zh-CN" dirty="0"/>
              <a:t>Divide student to groups</a:t>
            </a:r>
          </a:p>
          <a:p>
            <a:pPr marL="457200" indent="-457200">
              <a:buAutoNum type="arabicPeriod"/>
            </a:pPr>
            <a:r>
              <a:rPr lang="en-US" altLang="zh-CN" dirty="0"/>
              <a:t>Do workshop exercises 1&amp;2 (take </a:t>
            </a:r>
            <a:r>
              <a:rPr lang="en-US" altLang="zh-CN" dirty="0" err="1"/>
              <a:t>attendence</a:t>
            </a:r>
            <a:r>
              <a:rPr lang="en-US" altLang="zh-CN" dirty="0"/>
              <a:t>)</a:t>
            </a:r>
          </a:p>
          <a:p>
            <a:pPr marL="457200" indent="-457200">
              <a:buAutoNum type="arabicPeriod"/>
            </a:pPr>
            <a:endParaRPr lang="en-US" altLang="zh-CN" dirty="0"/>
          </a:p>
          <a:p>
            <a:pPr marL="457200" indent="-457200">
              <a:buAutoNum type="arabicPeriod"/>
            </a:pPr>
            <a:endParaRPr lang="zh-CN" altLang="en-US" dirty="0"/>
          </a:p>
        </p:txBody>
      </p:sp>
      <p:pic>
        <p:nvPicPr>
          <p:cNvPr id="2" name="图片 1">
            <a:extLst>
              <a:ext uri="{FF2B5EF4-FFF2-40B4-BE49-F238E27FC236}">
                <a16:creationId xmlns:a16="http://schemas.microsoft.com/office/drawing/2014/main" id="{472C7778-B421-4106-A2F2-ADA815C11192}"/>
              </a:ext>
            </a:extLst>
          </p:cNvPr>
          <p:cNvPicPr>
            <a:picLocks/>
          </p:cNvPicPr>
          <p:nvPr/>
        </p:nvPicPr>
        <p:blipFill>
          <a:blip r:embed="rId3"/>
          <a:stretch>
            <a:fillRect/>
          </a:stretch>
        </p:blipFill>
        <p:spPr>
          <a:xfrm>
            <a:off x="4968240" y="797821"/>
            <a:ext cx="406400" cy="406400"/>
          </a:xfrm>
          <a:prstGeom prst="rect">
            <a:avLst/>
          </a:prstGeom>
        </p:spPr>
      </p:pic>
    </p:spTree>
    <p:extLst>
      <p:ext uri="{BB962C8B-B14F-4D97-AF65-F5344CB8AC3E}">
        <p14:creationId xmlns:p14="http://schemas.microsoft.com/office/powerpoint/2010/main" val="4051473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D123C8DE-3A56-48AC-B275-E1DABBB317EB}"/>
              </a:ext>
            </a:extLst>
          </p:cNvPr>
          <p:cNvSpPr>
            <a:spLocks noGrp="1"/>
          </p:cNvSpPr>
          <p:nvPr>
            <p:ph type="subTitle" idx="1"/>
          </p:nvPr>
        </p:nvSpPr>
        <p:spPr/>
        <p:txBody>
          <a:bodyPr/>
          <a:lstStyle/>
          <a:p>
            <a:endParaRPr lang="zh-CN" altLang="en-US"/>
          </a:p>
        </p:txBody>
      </p:sp>
      <p:sp>
        <p:nvSpPr>
          <p:cNvPr id="8" name="文本占位符 7">
            <a:extLst>
              <a:ext uri="{FF2B5EF4-FFF2-40B4-BE49-F238E27FC236}">
                <a16:creationId xmlns:a16="http://schemas.microsoft.com/office/drawing/2014/main" id="{E816DAC9-7A7B-4102-B683-8E516CCDD158}"/>
              </a:ext>
            </a:extLst>
          </p:cNvPr>
          <p:cNvSpPr>
            <a:spLocks noGrp="1"/>
          </p:cNvSpPr>
          <p:nvPr>
            <p:ph type="body" sz="quarter" idx="16"/>
          </p:nvPr>
        </p:nvSpPr>
        <p:spPr/>
        <p:txBody>
          <a:bodyPr/>
          <a:lstStyle/>
          <a:p>
            <a:endParaRPr lang="zh-CN" altLang="en-US"/>
          </a:p>
        </p:txBody>
      </p:sp>
      <p:sp>
        <p:nvSpPr>
          <p:cNvPr id="11" name="文本占位符 10">
            <a:extLst>
              <a:ext uri="{FF2B5EF4-FFF2-40B4-BE49-F238E27FC236}">
                <a16:creationId xmlns:a16="http://schemas.microsoft.com/office/drawing/2014/main" id="{F6B003BB-824D-4628-AC0F-7AAEF03A2838}"/>
              </a:ext>
            </a:extLst>
          </p:cNvPr>
          <p:cNvSpPr>
            <a:spLocks noGrp="1"/>
          </p:cNvSpPr>
          <p:nvPr>
            <p:ph type="body" sz="quarter" idx="17"/>
          </p:nvPr>
        </p:nvSpPr>
        <p:spPr/>
        <p:txBody>
          <a:bodyPr/>
          <a:lstStyle/>
          <a:p>
            <a:endParaRPr lang="zh-CN" altLang="en-US"/>
          </a:p>
        </p:txBody>
      </p:sp>
    </p:spTree>
    <p:extLst>
      <p:ext uri="{BB962C8B-B14F-4D97-AF65-F5344CB8AC3E}">
        <p14:creationId xmlns:p14="http://schemas.microsoft.com/office/powerpoint/2010/main" val="547447302"/>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98FA2EAE-BBE2-4046-9DB6-4706523E0098}"/>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9A36C238-3559-42C9-B723-DBAB57951AE3}"/>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C230D052-C90C-4D80-AACA-CE83386B87D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AA5C9D7-ECFC-4F94-B59D-5A1444859EA7}">
  <we:reference id="wa104380121" version="2.0.0.0" store="zh-CN" storeType="OMEX"/>
  <we:alternateReferences>
    <we:reference id="wa104380121" version="2.0.0.0" store="WA10438012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Workshop Week 02</Template>
  <TotalTime>197</TotalTime>
  <Words>468</Words>
  <Application>Microsoft Office PowerPoint</Application>
  <PresentationFormat>宽屏</PresentationFormat>
  <Paragraphs>45</Paragraphs>
  <Slides>8</Slides>
  <Notes>0</Notes>
  <HiddenSlides>0</HiddenSlides>
  <MMClips>0</MMClips>
  <ScaleCrop>false</ScaleCrop>
  <HeadingPairs>
    <vt:vector size="6" baseType="variant">
      <vt:variant>
        <vt:lpstr>已用的字体</vt:lpstr>
      </vt:variant>
      <vt:variant>
        <vt:i4>5</vt:i4>
      </vt:variant>
      <vt:variant>
        <vt:lpstr>主题</vt:lpstr>
      </vt:variant>
      <vt:variant>
        <vt:i4>3</vt:i4>
      </vt:variant>
      <vt:variant>
        <vt:lpstr>幻灯片标题</vt:lpstr>
      </vt:variant>
      <vt:variant>
        <vt:i4>8</vt:i4>
      </vt:variant>
    </vt:vector>
  </HeadingPairs>
  <TitlesOfParts>
    <vt:vector size="16" baseType="lpstr">
      <vt:lpstr>-apple-system</vt:lpstr>
      <vt:lpstr>CMTT10</vt:lpstr>
      <vt:lpstr>Arial</vt:lpstr>
      <vt:lpstr>Calibri</vt:lpstr>
      <vt:lpstr>Georgia</vt:lpstr>
      <vt:lpstr>University of Melbourne</vt:lpstr>
      <vt:lpstr>University of Melbourne Patterns</vt:lpstr>
      <vt:lpstr>University of Melbourne-Layout B</vt:lpstr>
      <vt:lpstr>PowerPoint 演示文稿</vt:lpstr>
      <vt:lpstr>Before it really starts</vt:lpstr>
      <vt:lpstr>About workshop &amp; subject</vt:lpstr>
      <vt:lpstr>About me</vt:lpstr>
      <vt:lpstr>Personal experience for SWEN20003</vt:lpstr>
      <vt:lpstr>Some good resources</vt:lpstr>
      <vt:lpstr>Workshop tasks </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yang xvlin</dc:creator>
  <cp:lastModifiedBy>yang xvlin</cp:lastModifiedBy>
  <cp:revision>44</cp:revision>
  <dcterms:created xsi:type="dcterms:W3CDTF">2021-03-04T01:12:50Z</dcterms:created>
  <dcterms:modified xsi:type="dcterms:W3CDTF">2021-03-04T11:28:31Z</dcterms:modified>
</cp:coreProperties>
</file>

<file path=docProps/thumbnail.jpeg>
</file>